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slideMaster" Target="slideMasters/slideMaster3.xml" /><Relationship Id="rId21" Type="http://schemas.openxmlformats.org/officeDocument/2006/relationships/slide" Target="slides/slide17.xml" /><Relationship Id="rId34" Type="http://schemas.openxmlformats.org/officeDocument/2006/relationships/tableStyles" Target="tableStyle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theme" Target="theme/theme1.xml" /><Relationship Id="rId2" Type="http://schemas.openxmlformats.org/officeDocument/2006/relationships/slideMaster" Target="slideMasters/slideMaster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1" Type="http://schemas.openxmlformats.org/officeDocument/2006/relationships/slideMaster" Target="slideMasters/slideMaster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presProps" Target="presProps.xml" /><Relationship Id="rId4" Type="http://schemas.openxmlformats.org/officeDocument/2006/relationships/slideMaster" Target="slideMasters/slideMaster4.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9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0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0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1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1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1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1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2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 /><Relationship Id="rId13" Type="http://schemas.openxmlformats.org/officeDocument/2006/relationships/theme" Target="../theme/theme2.xml" /><Relationship Id="rId3" Type="http://schemas.openxmlformats.org/officeDocument/2006/relationships/slideLayout" Target="../slideLayouts/slideLayout15.xml" /><Relationship Id="rId7" Type="http://schemas.openxmlformats.org/officeDocument/2006/relationships/slideLayout" Target="../slideLayouts/slideLayout19.xml" /><Relationship Id="rId12" Type="http://schemas.openxmlformats.org/officeDocument/2006/relationships/slideLayout" Target="../slideLayouts/slideLayout24.xml" /><Relationship Id="rId2" Type="http://schemas.openxmlformats.org/officeDocument/2006/relationships/slideLayout" Target="../slideLayouts/slideLayout14.xml" /><Relationship Id="rId1" Type="http://schemas.openxmlformats.org/officeDocument/2006/relationships/slideLayout" Target="../slideLayouts/slideLayout13.xml" /><Relationship Id="rId6" Type="http://schemas.openxmlformats.org/officeDocument/2006/relationships/slideLayout" Target="../slideLayouts/slideLayout18.xml" /><Relationship Id="rId11" Type="http://schemas.openxmlformats.org/officeDocument/2006/relationships/slideLayout" Target="../slideLayouts/slideLayout23.xml" /><Relationship Id="rId5" Type="http://schemas.openxmlformats.org/officeDocument/2006/relationships/slideLayout" Target="../slideLayouts/slideLayout17.xml" /><Relationship Id="rId10" Type="http://schemas.openxmlformats.org/officeDocument/2006/relationships/slideLayout" Target="../slideLayouts/slideLayout22.xml" /><Relationship Id="rId4" Type="http://schemas.openxmlformats.org/officeDocument/2006/relationships/slideLayout" Target="../slideLayouts/slideLayout16.xml" /><Relationship Id="rId9" Type="http://schemas.openxmlformats.org/officeDocument/2006/relationships/slideLayout" Target="../slideLayouts/slideLayout21.xml" /><Relationship Id="rId14" Type="http://schemas.openxmlformats.org/officeDocument/2006/relationships/image" Target="../media/image1.png"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 /><Relationship Id="rId13" Type="http://schemas.openxmlformats.org/officeDocument/2006/relationships/theme" Target="../theme/theme3.xml" /><Relationship Id="rId3" Type="http://schemas.openxmlformats.org/officeDocument/2006/relationships/slideLayout" Target="../slideLayouts/slideLayout27.xml" /><Relationship Id="rId7" Type="http://schemas.openxmlformats.org/officeDocument/2006/relationships/slideLayout" Target="../slideLayouts/slideLayout31.xml" /><Relationship Id="rId12" Type="http://schemas.openxmlformats.org/officeDocument/2006/relationships/slideLayout" Target="../slideLayouts/slideLayout36.xml" /><Relationship Id="rId2" Type="http://schemas.openxmlformats.org/officeDocument/2006/relationships/slideLayout" Target="../slideLayouts/slideLayout26.xml" /><Relationship Id="rId1" Type="http://schemas.openxmlformats.org/officeDocument/2006/relationships/slideLayout" Target="../slideLayouts/slideLayout25.xml" /><Relationship Id="rId6" Type="http://schemas.openxmlformats.org/officeDocument/2006/relationships/slideLayout" Target="../slideLayouts/slideLayout30.xml" /><Relationship Id="rId11" Type="http://schemas.openxmlformats.org/officeDocument/2006/relationships/slideLayout" Target="../slideLayouts/slideLayout35.xml" /><Relationship Id="rId5" Type="http://schemas.openxmlformats.org/officeDocument/2006/relationships/slideLayout" Target="../slideLayouts/slideLayout29.xml" /><Relationship Id="rId10" Type="http://schemas.openxmlformats.org/officeDocument/2006/relationships/slideLayout" Target="../slideLayouts/slideLayout34.xml" /><Relationship Id="rId4" Type="http://schemas.openxmlformats.org/officeDocument/2006/relationships/slideLayout" Target="../slideLayouts/slideLayout28.xml" /><Relationship Id="rId9" Type="http://schemas.openxmlformats.org/officeDocument/2006/relationships/slideLayout" Target="../slideLayouts/slideLayout33.xml" /><Relationship Id="rId14" Type="http://schemas.openxmlformats.org/officeDocument/2006/relationships/image" Target="../media/image1.png"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 /><Relationship Id="rId13" Type="http://schemas.openxmlformats.org/officeDocument/2006/relationships/theme" Target="../theme/theme4.xml" /><Relationship Id="rId3" Type="http://schemas.openxmlformats.org/officeDocument/2006/relationships/slideLayout" Target="../slideLayouts/slideLayout39.xml" /><Relationship Id="rId7" Type="http://schemas.openxmlformats.org/officeDocument/2006/relationships/slideLayout" Target="../slideLayouts/slideLayout43.xml" /><Relationship Id="rId12" Type="http://schemas.openxmlformats.org/officeDocument/2006/relationships/slideLayout" Target="../slideLayouts/slideLayout48.xml" /><Relationship Id="rId2" Type="http://schemas.openxmlformats.org/officeDocument/2006/relationships/slideLayout" Target="../slideLayouts/slideLayout38.xml" /><Relationship Id="rId1" Type="http://schemas.openxmlformats.org/officeDocument/2006/relationships/slideLayout" Target="../slideLayouts/slideLayout37.xml" /><Relationship Id="rId6" Type="http://schemas.openxmlformats.org/officeDocument/2006/relationships/slideLayout" Target="../slideLayouts/slideLayout42.xml" /><Relationship Id="rId11" Type="http://schemas.openxmlformats.org/officeDocument/2006/relationships/slideLayout" Target="../slideLayouts/slideLayout47.xml" /><Relationship Id="rId5" Type="http://schemas.openxmlformats.org/officeDocument/2006/relationships/slideLayout" Target="../slideLayouts/slideLayout41.xml" /><Relationship Id="rId10" Type="http://schemas.openxmlformats.org/officeDocument/2006/relationships/slideLayout" Target="../slideLayouts/slideLayout46.xml" /><Relationship Id="rId4" Type="http://schemas.openxmlformats.org/officeDocument/2006/relationships/slideLayout" Target="../slideLayouts/slideLayout40.xml" /><Relationship Id="rId9" Type="http://schemas.openxmlformats.org/officeDocument/2006/relationships/slideLayout" Target="../slideLayouts/slideLayout4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3" name="CustomShape 1"/>
          <p:cNvSpPr/>
          <p:nvPr/>
        </p:nvSpPr>
        <p:spPr>
          <a:xfrm>
            <a:off x="0" y="-3240"/>
            <a:ext cx="12188160" cy="5199840"/>
          </a:xfrm>
          <a:custGeom>
            <a:avLst/>
            <a:gdLst/>
            <a:ahLst/>
            <a:cxnLst/>
            <a:rect l="l" t="t"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0">
            <a:blip r:embed="rId14"/>
            <a:tile/>
          </a:blipFill>
          <a:ln w="9360">
            <a:solidFill>
              <a:srgbClr val="00C1B6"/>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2"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39" name="CustomShape 1"/>
          <p:cNvSpPr/>
          <p:nvPr/>
        </p:nvSpPr>
        <p:spPr>
          <a:xfrm>
            <a:off x="0" y="0"/>
            <a:ext cx="12188160" cy="2181960"/>
          </a:xfrm>
          <a:custGeom>
            <a:avLst/>
            <a:gdLst/>
            <a:ahLst/>
            <a:cxnLst/>
            <a:rect l="l" t="t"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0">
            <a:blip r:embed="rId14"/>
            <a:tile/>
          </a:blipFill>
          <a:ln w="9360">
            <a:solidFill>
              <a:srgbClr val="00C1B6"/>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1"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78" name="CustomShape 1"/>
          <p:cNvSpPr/>
          <p:nvPr/>
        </p:nvSpPr>
        <p:spPr>
          <a:xfrm>
            <a:off x="0" y="0"/>
            <a:ext cx="12188160" cy="2181960"/>
          </a:xfrm>
          <a:custGeom>
            <a:avLst/>
            <a:gdLst/>
            <a:ahLst/>
            <a:cxnLst/>
            <a:rect l="l" t="t"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0">
            <a:blip r:embed="rId14"/>
            <a:tile/>
          </a:blipFill>
          <a:ln w="9360">
            <a:solidFill>
              <a:srgbClr val="00C1B6"/>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79" name="PlaceHolder 2"/>
          <p:cNvSpPr>
            <a:spLocks noGrp="1"/>
          </p:cNvSpPr>
          <p:nvPr>
            <p:ph type="title"/>
          </p:nvPr>
        </p:nvSpPr>
        <p:spPr>
          <a:xfrm>
            <a:off x="609480" y="273600"/>
            <a:ext cx="10972080" cy="1144440"/>
          </a:xfrm>
          <a:prstGeom prst="rect">
            <a:avLst/>
          </a:prstGeom>
        </p:spPr>
        <p:txBody>
          <a:bodyPr lIns="0" tIns="0" rIns="0" bIns="0" anchor="ctr"/>
          <a:lstStyle/>
          <a:p>
            <a:r>
              <a:rPr lang="en-IN" sz="1800" b="0" strike="noStrike" spc="-1">
                <a:latin typeface="Arial"/>
              </a:rPr>
              <a:t>Click to edit the title text format</a:t>
            </a:r>
          </a:p>
        </p:txBody>
      </p:sp>
      <p:sp>
        <p:nvSpPr>
          <p:cNvPr id="80" name="PlaceHolder 3"/>
          <p:cNvSpPr>
            <a:spLocks noGrp="1"/>
          </p:cNvSpPr>
          <p:nvPr>
            <p:ph type="body"/>
          </p:nvPr>
        </p:nvSpPr>
        <p:spPr>
          <a:xfrm>
            <a:off x="609480" y="1604520"/>
            <a:ext cx="5353920" cy="397692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1800" b="0" strike="noStrike" spc="-1">
                <a:latin typeface="Arial"/>
              </a:rPr>
              <a:t>Second Outline Level</a:t>
            </a:r>
          </a:p>
          <a:p>
            <a:pPr marL="1296000" lvl="2" indent="-288000">
              <a:spcBef>
                <a:spcPts val="850"/>
              </a:spcBef>
              <a:buClr>
                <a:srgbClr val="FFFFFF"/>
              </a:buClr>
              <a:buSzPct val="45000"/>
              <a:buFont typeface="Wingdings" charset="2"/>
              <a:buChar char=""/>
            </a:pPr>
            <a:r>
              <a:rPr lang="en-IN" sz="1800" b="0" strike="noStrike" spc="-1">
                <a:latin typeface="Arial"/>
              </a:rPr>
              <a:t>Third Outline Level</a:t>
            </a:r>
          </a:p>
          <a:p>
            <a:pPr marL="1728000" lvl="3" indent="-216000">
              <a:spcBef>
                <a:spcPts val="567"/>
              </a:spcBef>
              <a:buClr>
                <a:srgbClr val="FFFFFF"/>
              </a:buClr>
              <a:buSzPct val="75000"/>
              <a:buFont typeface="Symbol" charset="2"/>
              <a:buChar char=""/>
            </a:pPr>
            <a:r>
              <a:rPr lang="en-IN" sz="1800" b="0" strike="noStrike" spc="-1">
                <a:latin typeface="Arial"/>
              </a:rPr>
              <a:t>Fourth Outline Level</a:t>
            </a:r>
          </a:p>
          <a:p>
            <a:pPr marL="2160000" lvl="4" indent="-216000">
              <a:spcBef>
                <a:spcPts val="283"/>
              </a:spcBef>
              <a:buClr>
                <a:srgbClr val="FFFFFF"/>
              </a:buClr>
              <a:buSzPct val="45000"/>
              <a:buFont typeface="Wingdings" charset="2"/>
              <a:buChar char=""/>
            </a:pPr>
            <a:r>
              <a:rPr lang="en-IN" sz="1800" b="0" strike="noStrike" spc="-1">
                <a:latin typeface="Arial"/>
              </a:rPr>
              <a:t>Fifth Outline Level</a:t>
            </a:r>
          </a:p>
          <a:p>
            <a:pPr marL="2592000" lvl="5" indent="-216000">
              <a:spcBef>
                <a:spcPts val="283"/>
              </a:spcBef>
              <a:buClr>
                <a:srgbClr val="FFFFFF"/>
              </a:buClr>
              <a:buSzPct val="45000"/>
              <a:buFont typeface="Wingdings" charset="2"/>
              <a:buChar char=""/>
            </a:pPr>
            <a:r>
              <a:rPr lang="en-IN" sz="1800" b="0" strike="noStrike" spc="-1">
                <a:latin typeface="Arial"/>
              </a:rPr>
              <a:t>Sixth Outline Level</a:t>
            </a:r>
          </a:p>
          <a:p>
            <a:pPr marL="3024000" lvl="6" indent="-216000">
              <a:spcBef>
                <a:spcPts val="283"/>
              </a:spcBef>
              <a:buClr>
                <a:srgbClr val="FFFFFF"/>
              </a:buClr>
              <a:buSzPct val="45000"/>
              <a:buFont typeface="Wingdings" charset="2"/>
              <a:buChar char=""/>
            </a:pPr>
            <a:r>
              <a:rPr lang="en-IN" sz="1800" b="0" strike="noStrike" spc="-1">
                <a:latin typeface="Arial"/>
              </a:rPr>
              <a:t>Seventh Outline Level</a:t>
            </a:r>
          </a:p>
        </p:txBody>
      </p:sp>
      <p:sp>
        <p:nvSpPr>
          <p:cNvPr id="81" name="PlaceHolder 4"/>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1800" b="0" strike="noStrike" spc="-1">
                <a:latin typeface="Arial"/>
              </a:rPr>
              <a:t>Second Outline Level</a:t>
            </a:r>
          </a:p>
          <a:p>
            <a:pPr marL="1296000" lvl="2" indent="-288000">
              <a:spcBef>
                <a:spcPts val="850"/>
              </a:spcBef>
              <a:buClr>
                <a:srgbClr val="FFFFFF"/>
              </a:buClr>
              <a:buSzPct val="45000"/>
              <a:buFont typeface="Wingdings" charset="2"/>
              <a:buChar char=""/>
            </a:pPr>
            <a:r>
              <a:rPr lang="en-IN" sz="1800" b="0" strike="noStrike" spc="-1">
                <a:latin typeface="Arial"/>
              </a:rPr>
              <a:t>Third Outline Level</a:t>
            </a:r>
          </a:p>
          <a:p>
            <a:pPr marL="1728000" lvl="3" indent="-216000">
              <a:spcBef>
                <a:spcPts val="567"/>
              </a:spcBef>
              <a:buClr>
                <a:srgbClr val="FFFFFF"/>
              </a:buClr>
              <a:buSzPct val="75000"/>
              <a:buFont typeface="Symbol" charset="2"/>
              <a:buChar char=""/>
            </a:pPr>
            <a:r>
              <a:rPr lang="en-IN" sz="1800" b="0" strike="noStrike" spc="-1">
                <a:latin typeface="Arial"/>
              </a:rPr>
              <a:t>Fourth Outline Level</a:t>
            </a:r>
          </a:p>
          <a:p>
            <a:pPr marL="2160000" lvl="4" indent="-216000">
              <a:spcBef>
                <a:spcPts val="283"/>
              </a:spcBef>
              <a:buClr>
                <a:srgbClr val="FFFFFF"/>
              </a:buClr>
              <a:buSzPct val="45000"/>
              <a:buFont typeface="Wingdings" charset="2"/>
              <a:buChar char=""/>
            </a:pPr>
            <a:r>
              <a:rPr lang="en-IN" sz="1800" b="0" strike="noStrike" spc="-1">
                <a:latin typeface="Arial"/>
              </a:rPr>
              <a:t>Fifth Outline Level</a:t>
            </a:r>
          </a:p>
          <a:p>
            <a:pPr marL="2592000" lvl="5" indent="-216000">
              <a:spcBef>
                <a:spcPts val="283"/>
              </a:spcBef>
              <a:buClr>
                <a:srgbClr val="FFFFFF"/>
              </a:buClr>
              <a:buSzPct val="45000"/>
              <a:buFont typeface="Wingdings" charset="2"/>
              <a:buChar char=""/>
            </a:pPr>
            <a:r>
              <a:rPr lang="en-IN" sz="1800" b="0" strike="noStrike" spc="-1">
                <a:latin typeface="Arial"/>
              </a:rPr>
              <a:t>Sixth Outline Level</a:t>
            </a:r>
          </a:p>
          <a:p>
            <a:pPr marL="3024000" lvl="6" indent="-216000">
              <a:spcBef>
                <a:spcPts val="283"/>
              </a:spcBef>
              <a:buClr>
                <a:srgbClr val="FFFFFF"/>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11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13.xml" /></Relationships>
</file>

<file path=ppt/slides/_rels/slide1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8.xml" /></Relationships>
</file>

<file path=ppt/slides/_rels/slide1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8.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1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8.xml" /></Relationships>
</file>

<file path=ppt/slides/_rels/slide14.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13.xml" /></Relationships>
</file>

<file path=ppt/slides/_rels/slide1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13.xml" /><Relationship Id="rId4" Type="http://schemas.openxmlformats.org/officeDocument/2006/relationships/image" Target="../media/image17.png" /></Relationships>
</file>

<file path=ppt/slides/_rels/slide1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13.xml" /></Relationships>
</file>

<file path=ppt/slides/_rels/slide1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13.xml" /></Relationships>
</file>

<file path=ppt/slides/_rels/slide1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13.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13.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13.xml" /></Relationships>
</file>

<file path=ppt/slides/_rels/slide22.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13.xml" /></Relationships>
</file>

<file path=ppt/slides/_rels/slide23.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13.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1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7920000" y="4968000"/>
            <a:ext cx="3524400" cy="105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spcAft>
                <a:spcPts val="601"/>
              </a:spcAft>
            </a:pPr>
            <a:r>
              <a:rPr lang="en-IN" sz="1800" b="0" strike="noStrike" spc="-1">
                <a:solidFill>
                  <a:srgbClr val="FFFFFF"/>
                </a:solidFill>
                <a:latin typeface="Century Gothic"/>
                <a:ea typeface="DejaVu Sans"/>
              </a:rPr>
              <a:t> </a:t>
            </a:r>
            <a:endParaRPr lang="en-IN" sz="1800" b="0" strike="noStrike" spc="-1">
              <a:latin typeface="Arial"/>
            </a:endParaRPr>
          </a:p>
        </p:txBody>
      </p:sp>
      <p:sp>
        <p:nvSpPr>
          <p:cNvPr id="157" name="CustomShape 2"/>
          <p:cNvSpPr/>
          <p:nvPr/>
        </p:nvSpPr>
        <p:spPr>
          <a:xfrm>
            <a:off x="576000" y="1296000"/>
            <a:ext cx="7542720" cy="186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000" b="1" strike="noStrike" spc="-1">
                <a:solidFill>
                  <a:srgbClr val="FEFEFE"/>
                </a:solidFill>
                <a:latin typeface="Century Gothic"/>
                <a:ea typeface="DejaVu Sans"/>
              </a:rPr>
              <a:t>Face Mask Detection Using Convolutional Neural Networks (CNN)</a:t>
            </a:r>
            <a:endParaRPr lang="en-IN" sz="4000" b="0" strike="noStrike" spc="-1">
              <a:latin typeface="Arial"/>
            </a:endParaRPr>
          </a:p>
        </p:txBody>
      </p:sp>
      <p:sp>
        <p:nvSpPr>
          <p:cNvPr id="158" name="CustomShape 3"/>
          <p:cNvSpPr/>
          <p:nvPr/>
        </p:nvSpPr>
        <p:spPr>
          <a:xfrm>
            <a:off x="7848360" y="4946040"/>
            <a:ext cx="3308400" cy="88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FFFFFF"/>
                </a:solidFill>
                <a:latin typeface="Century Gothic"/>
                <a:ea typeface="DejaVu Sans"/>
              </a:rPr>
              <a:t>Presented by</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IN" sz="1800" b="0" strike="noStrike" spc="-1">
                <a:solidFill>
                  <a:srgbClr val="FFFFFF"/>
                </a:solidFill>
                <a:latin typeface="Century Gothic"/>
                <a:ea typeface="DejaVu Sans"/>
              </a:rPr>
              <a:t>A.Abhinay      - R170441</a:t>
            </a:r>
            <a:endParaRPr lang="en-IN" sz="1800" b="0" strike="noStrike" spc="-1">
              <a:latin typeface="Arial"/>
            </a:endParaRPr>
          </a:p>
          <a:p>
            <a:pPr>
              <a:lnSpc>
                <a:spcPct val="100000"/>
              </a:lnSpc>
            </a:pPr>
            <a:r>
              <a:rPr lang="en-IN" sz="1800" b="0" strike="noStrike" spc="-1">
                <a:solidFill>
                  <a:srgbClr val="FFFFFF"/>
                </a:solidFill>
                <a:latin typeface="Century Gothic"/>
                <a:ea typeface="DejaVu Sans"/>
              </a:rPr>
              <a:t>V.Harikrishna - R170488</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What is CNN...?</a:t>
            </a:r>
            <a:endParaRPr lang="en-IN" sz="4000" b="0" strike="noStrike" spc="-1">
              <a:latin typeface="Arial"/>
            </a:endParaRPr>
          </a:p>
        </p:txBody>
      </p:sp>
      <p:sp>
        <p:nvSpPr>
          <p:cNvPr id="180" name="CustomShape 2"/>
          <p:cNvSpPr/>
          <p:nvPr/>
        </p:nvSpPr>
        <p:spPr>
          <a:xfrm>
            <a:off x="0" y="1838520"/>
            <a:ext cx="11990520" cy="363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CNNs, like neural networks, are made up of neurons with learnable weights and biases. Each neuron receives several inputs, pass it through an activation function and responds with an output.</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In more detail the image is passed through a series of layers as follows: </a:t>
            </a:r>
            <a:endParaRPr lang="en-IN" sz="1800" b="0" strike="noStrike" spc="-1">
              <a:latin typeface="Arial"/>
            </a:endParaRPr>
          </a:p>
          <a:p>
            <a:pPr marL="432000" lvl="1" indent="-21492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Convolution layer</a:t>
            </a:r>
            <a:endParaRPr lang="en-IN" sz="1800" b="0" strike="noStrike" spc="-1">
              <a:latin typeface="Arial"/>
            </a:endParaRPr>
          </a:p>
          <a:p>
            <a:pPr marL="432000" lvl="1" indent="-21492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Pooling layer</a:t>
            </a:r>
            <a:endParaRPr lang="en-IN" sz="1800" b="0" strike="noStrike" spc="-1">
              <a:latin typeface="Arial"/>
            </a:endParaRPr>
          </a:p>
          <a:p>
            <a:pPr marL="432000" lvl="1" indent="-21492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Fully connected layer</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pic>
        <p:nvPicPr>
          <p:cNvPr id="181" name="Picture 180"/>
          <p:cNvPicPr/>
          <p:nvPr/>
        </p:nvPicPr>
        <p:blipFill>
          <a:blip r:embed="rId2"/>
          <a:stretch/>
        </p:blipFill>
        <p:spPr>
          <a:xfrm>
            <a:off x="3168000" y="3528000"/>
            <a:ext cx="8566920" cy="319824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181"/>
          <p:cNvPicPr/>
          <p:nvPr/>
        </p:nvPicPr>
        <p:blipFill>
          <a:blip r:embed="rId2"/>
          <a:stretch/>
        </p:blipFill>
        <p:spPr>
          <a:xfrm>
            <a:off x="218520" y="936000"/>
            <a:ext cx="11804760" cy="5327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82"/>
          <p:cNvPicPr/>
          <p:nvPr/>
        </p:nvPicPr>
        <p:blipFill>
          <a:blip r:embed="rId2"/>
          <a:stretch/>
        </p:blipFill>
        <p:spPr>
          <a:xfrm>
            <a:off x="170280" y="288000"/>
            <a:ext cx="3285000" cy="665640"/>
          </a:xfrm>
          <a:prstGeom prst="rect">
            <a:avLst/>
          </a:prstGeom>
          <a:ln>
            <a:noFill/>
          </a:ln>
        </p:spPr>
      </p:pic>
      <p:pic>
        <p:nvPicPr>
          <p:cNvPr id="184" name="Picture 183"/>
          <p:cNvPicPr/>
          <p:nvPr/>
        </p:nvPicPr>
        <p:blipFill>
          <a:blip r:embed="rId3"/>
          <a:srcRect t="11540"/>
          <a:stretch/>
        </p:blipFill>
        <p:spPr>
          <a:xfrm>
            <a:off x="121320" y="1296000"/>
            <a:ext cx="5415480" cy="2519280"/>
          </a:xfrm>
          <a:prstGeom prst="rect">
            <a:avLst/>
          </a:prstGeom>
          <a:ln>
            <a:noFill/>
          </a:ln>
        </p:spPr>
      </p:pic>
      <p:pic>
        <p:nvPicPr>
          <p:cNvPr id="185" name="Picture 184"/>
          <p:cNvPicPr/>
          <p:nvPr/>
        </p:nvPicPr>
        <p:blipFill>
          <a:blip r:embed="rId4"/>
          <a:stretch/>
        </p:blipFill>
        <p:spPr>
          <a:xfrm>
            <a:off x="6087600" y="1296000"/>
            <a:ext cx="5575680" cy="2519280"/>
          </a:xfrm>
          <a:prstGeom prst="rect">
            <a:avLst/>
          </a:prstGeom>
          <a:ln>
            <a:noFill/>
          </a:ln>
        </p:spPr>
      </p:pic>
      <p:pic>
        <p:nvPicPr>
          <p:cNvPr id="186" name="Picture 185"/>
          <p:cNvPicPr/>
          <p:nvPr/>
        </p:nvPicPr>
        <p:blipFill>
          <a:blip r:embed="rId5"/>
          <a:stretch/>
        </p:blipFill>
        <p:spPr>
          <a:xfrm>
            <a:off x="144000" y="4183920"/>
            <a:ext cx="5399280" cy="2455200"/>
          </a:xfrm>
          <a:prstGeom prst="rect">
            <a:avLst/>
          </a:prstGeom>
          <a:ln>
            <a:noFill/>
          </a:ln>
        </p:spPr>
      </p:pic>
      <p:pic>
        <p:nvPicPr>
          <p:cNvPr id="187" name="Picture 186"/>
          <p:cNvPicPr/>
          <p:nvPr/>
        </p:nvPicPr>
        <p:blipFill>
          <a:blip r:embed="rId6"/>
          <a:stretch/>
        </p:blipFill>
        <p:spPr>
          <a:xfrm>
            <a:off x="6120000" y="4145760"/>
            <a:ext cx="5543280" cy="2549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7"/>
          <p:cNvPicPr/>
          <p:nvPr/>
        </p:nvPicPr>
        <p:blipFill>
          <a:blip r:embed="rId2"/>
          <a:stretch/>
        </p:blipFill>
        <p:spPr>
          <a:xfrm>
            <a:off x="1152000" y="826560"/>
            <a:ext cx="9733320" cy="49327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Relu Layer</a:t>
            </a:r>
            <a:endParaRPr lang="en-IN" sz="4000" b="0" strike="noStrike" spc="-1">
              <a:latin typeface="Arial"/>
            </a:endParaRPr>
          </a:p>
        </p:txBody>
      </p:sp>
      <p:pic>
        <p:nvPicPr>
          <p:cNvPr id="190" name="Picture 189"/>
          <p:cNvPicPr/>
          <p:nvPr/>
        </p:nvPicPr>
        <p:blipFill>
          <a:blip r:embed="rId2"/>
          <a:srcRect t="12278"/>
          <a:stretch/>
        </p:blipFill>
        <p:spPr>
          <a:xfrm>
            <a:off x="10080" y="1872000"/>
            <a:ext cx="6037200" cy="3599280"/>
          </a:xfrm>
          <a:prstGeom prst="rect">
            <a:avLst/>
          </a:prstGeom>
          <a:ln>
            <a:noFill/>
          </a:ln>
        </p:spPr>
      </p:pic>
      <p:pic>
        <p:nvPicPr>
          <p:cNvPr id="191" name="Picture 190"/>
          <p:cNvPicPr/>
          <p:nvPr/>
        </p:nvPicPr>
        <p:blipFill>
          <a:blip r:embed="rId3"/>
          <a:stretch/>
        </p:blipFill>
        <p:spPr>
          <a:xfrm>
            <a:off x="6264000" y="1887480"/>
            <a:ext cx="5831280" cy="351180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Pooling Layer</a:t>
            </a:r>
            <a:endParaRPr lang="en-IN" sz="4000" b="0" strike="noStrike" spc="-1">
              <a:latin typeface="Arial"/>
            </a:endParaRPr>
          </a:p>
        </p:txBody>
      </p:sp>
      <p:pic>
        <p:nvPicPr>
          <p:cNvPr id="193" name="Picture 192"/>
          <p:cNvPicPr/>
          <p:nvPr/>
        </p:nvPicPr>
        <p:blipFill>
          <a:blip r:embed="rId2"/>
          <a:stretch/>
        </p:blipFill>
        <p:spPr>
          <a:xfrm>
            <a:off x="168840" y="1512000"/>
            <a:ext cx="5158440" cy="2480040"/>
          </a:xfrm>
          <a:prstGeom prst="rect">
            <a:avLst/>
          </a:prstGeom>
          <a:ln>
            <a:noFill/>
          </a:ln>
        </p:spPr>
      </p:pic>
      <p:pic>
        <p:nvPicPr>
          <p:cNvPr id="194" name="Picture 193"/>
          <p:cNvPicPr/>
          <p:nvPr/>
        </p:nvPicPr>
        <p:blipFill>
          <a:blip r:embed="rId3"/>
          <a:stretch/>
        </p:blipFill>
        <p:spPr>
          <a:xfrm>
            <a:off x="6023160" y="1491120"/>
            <a:ext cx="5928120" cy="2468160"/>
          </a:xfrm>
          <a:prstGeom prst="rect">
            <a:avLst/>
          </a:prstGeom>
          <a:ln>
            <a:noFill/>
          </a:ln>
        </p:spPr>
      </p:pic>
      <p:pic>
        <p:nvPicPr>
          <p:cNvPr id="195" name="Picture 194"/>
          <p:cNvPicPr/>
          <p:nvPr/>
        </p:nvPicPr>
        <p:blipFill>
          <a:blip r:embed="rId4"/>
          <a:stretch/>
        </p:blipFill>
        <p:spPr>
          <a:xfrm>
            <a:off x="2808000" y="4104000"/>
            <a:ext cx="6175440" cy="260928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Fully Connected Layer</a:t>
            </a:r>
            <a:endParaRPr lang="en-IN" sz="4000" b="0" strike="noStrike" spc="-1">
              <a:latin typeface="Arial"/>
            </a:endParaRPr>
          </a:p>
        </p:txBody>
      </p:sp>
      <p:pic>
        <p:nvPicPr>
          <p:cNvPr id="197" name="Picture 196"/>
          <p:cNvPicPr/>
          <p:nvPr/>
        </p:nvPicPr>
        <p:blipFill>
          <a:blip r:embed="rId2"/>
          <a:stretch/>
        </p:blipFill>
        <p:spPr>
          <a:xfrm>
            <a:off x="136080" y="1922760"/>
            <a:ext cx="5942880" cy="3116520"/>
          </a:xfrm>
          <a:prstGeom prst="rect">
            <a:avLst/>
          </a:prstGeom>
          <a:ln>
            <a:noFill/>
          </a:ln>
        </p:spPr>
      </p:pic>
      <p:pic>
        <p:nvPicPr>
          <p:cNvPr id="198" name="Picture 197"/>
          <p:cNvPicPr/>
          <p:nvPr/>
        </p:nvPicPr>
        <p:blipFill>
          <a:blip r:embed="rId3"/>
          <a:stretch/>
        </p:blipFill>
        <p:spPr>
          <a:xfrm>
            <a:off x="6230160" y="1944000"/>
            <a:ext cx="5961240" cy="302328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381600" y="758160"/>
            <a:ext cx="3719880" cy="679320"/>
          </a:xfrm>
          <a:prstGeom prst="rect">
            <a:avLst/>
          </a:prstGeom>
          <a:noFill/>
          <a:ln>
            <a:noFill/>
          </a:ln>
        </p:spPr>
        <p:style>
          <a:lnRef idx="0">
            <a:scrgbClr r="0" g="0" b="0"/>
          </a:lnRef>
          <a:fillRef idx="0">
            <a:scrgbClr r="0" g="0" b="0"/>
          </a:fillRef>
          <a:effectRef idx="0">
            <a:scrgbClr r="0" g="0" b="0"/>
          </a:effectRef>
          <a:fontRef idx="minor"/>
        </p:style>
      </p:sp>
      <p:pic>
        <p:nvPicPr>
          <p:cNvPr id="200" name="Picture 199"/>
          <p:cNvPicPr/>
          <p:nvPr/>
        </p:nvPicPr>
        <p:blipFill>
          <a:blip r:embed="rId2"/>
          <a:stretch/>
        </p:blipFill>
        <p:spPr>
          <a:xfrm>
            <a:off x="493920" y="720000"/>
            <a:ext cx="3392640" cy="862560"/>
          </a:xfrm>
          <a:prstGeom prst="rect">
            <a:avLst/>
          </a:prstGeom>
          <a:ln>
            <a:noFill/>
          </a:ln>
        </p:spPr>
      </p:pic>
      <p:pic>
        <p:nvPicPr>
          <p:cNvPr id="201" name="Picture 200"/>
          <p:cNvPicPr/>
          <p:nvPr/>
        </p:nvPicPr>
        <p:blipFill>
          <a:blip r:embed="rId3"/>
          <a:srcRect t="8740"/>
          <a:stretch/>
        </p:blipFill>
        <p:spPr>
          <a:xfrm>
            <a:off x="720000" y="2376000"/>
            <a:ext cx="9590040" cy="3753000"/>
          </a:xfrm>
          <a:prstGeom prst="rect">
            <a:avLst/>
          </a:prstGeom>
          <a:ln>
            <a:noFill/>
          </a:ln>
        </p:spPr>
      </p:pic>
    </p:spTree>
  </p:cSld>
  <p:clrMapOvr>
    <a:masterClrMapping/>
  </p:clrMapOvr>
  <p:transition spd="slow">
    <p:push dir="u"/>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Data Pre-Processing</a:t>
            </a:r>
            <a:endParaRPr lang="en-IN" sz="4000" b="0" strike="noStrike" spc="-1">
              <a:latin typeface="Arial"/>
            </a:endParaRPr>
          </a:p>
        </p:txBody>
      </p:sp>
      <p:pic>
        <p:nvPicPr>
          <p:cNvPr id="203" name="Picture 202"/>
          <p:cNvPicPr/>
          <p:nvPr/>
        </p:nvPicPr>
        <p:blipFill>
          <a:blip r:embed="rId2"/>
          <a:stretch/>
        </p:blipFill>
        <p:spPr>
          <a:xfrm>
            <a:off x="1008000" y="2232000"/>
            <a:ext cx="8639640" cy="381564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 </a:t>
            </a:r>
            <a:endParaRPr lang="en-IN" sz="4000" b="0" strike="noStrike" spc="-1">
              <a:latin typeface="Arial"/>
            </a:endParaRPr>
          </a:p>
        </p:txBody>
      </p:sp>
      <p:pic>
        <p:nvPicPr>
          <p:cNvPr id="205" name="Picture 204"/>
          <p:cNvPicPr/>
          <p:nvPr/>
        </p:nvPicPr>
        <p:blipFill>
          <a:blip r:embed="rId2"/>
          <a:stretch/>
        </p:blipFill>
        <p:spPr>
          <a:xfrm>
            <a:off x="1512000" y="1872000"/>
            <a:ext cx="9287640" cy="4103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Overview Of Presentation</a:t>
            </a:r>
            <a:endParaRPr lang="en-IN" sz="4000" b="0" strike="noStrike" spc="-1">
              <a:latin typeface="Arial"/>
            </a:endParaRPr>
          </a:p>
        </p:txBody>
      </p:sp>
      <p:sp>
        <p:nvSpPr>
          <p:cNvPr id="160" name="CustomShape 2"/>
          <p:cNvSpPr/>
          <p:nvPr/>
        </p:nvSpPr>
        <p:spPr>
          <a:xfrm>
            <a:off x="163080" y="2512080"/>
            <a:ext cx="10550520" cy="363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Abstract</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Objective</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Introduction</a:t>
            </a:r>
            <a:endParaRPr lang="en-IN" sz="1800" b="0" strike="noStrike" spc="-1">
              <a:latin typeface="Arial"/>
            </a:endParaRPr>
          </a:p>
          <a:p>
            <a:pPr marL="648000" lvl="2" indent="-21348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Deep Learning</a:t>
            </a:r>
            <a:endParaRPr lang="en-IN" sz="1800" b="0" strike="noStrike" spc="-1">
              <a:latin typeface="Arial"/>
            </a:endParaRPr>
          </a:p>
          <a:p>
            <a:pPr marL="648000" lvl="2" indent="-21348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Convolutional Neural Networks </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 Implemetation of Model of Project</a:t>
            </a:r>
            <a:endParaRPr lang="en-IN" sz="1800" b="0" strike="noStrike" spc="-1">
              <a:latin typeface="Arial"/>
            </a:endParaRPr>
          </a:p>
          <a:p>
            <a:pPr marL="432000" lvl="1" indent="-21348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Preparing dataset</a:t>
            </a:r>
            <a:endParaRPr lang="en-IN" sz="1800" b="0" strike="noStrike" spc="-1">
              <a:latin typeface="Arial"/>
            </a:endParaRPr>
          </a:p>
          <a:p>
            <a:pPr marL="432000" lvl="1" indent="-21348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Importing necessary libraries</a:t>
            </a:r>
            <a:endParaRPr lang="en-IN" sz="1800" b="0" strike="noStrike" spc="-1">
              <a:latin typeface="Arial"/>
            </a:endParaRPr>
          </a:p>
          <a:p>
            <a:pPr marL="432000" lvl="1" indent="-21348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Train the Neural Network model</a:t>
            </a:r>
            <a:endParaRPr lang="en-IN" sz="1800" b="0" strike="noStrike" spc="-1">
              <a:latin typeface="Arial"/>
            </a:endParaRPr>
          </a:p>
          <a:p>
            <a:pPr marL="432000" lvl="1" indent="-21348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Mask detection Process</a:t>
            </a:r>
            <a:endParaRPr lang="en-IN" sz="1800" b="0" strike="noStrike" spc="-1">
              <a:latin typeface="Arial"/>
            </a:endParaRPr>
          </a:p>
          <a:p>
            <a:pPr marL="432000" lvl="1" indent="-21348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Results</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 Conclusions</a:t>
            </a:r>
            <a:endParaRPr lang="en-IN" sz="1800" b="0" strike="noStrike" spc="-1">
              <a:latin typeface="Arial"/>
            </a:endParaRPr>
          </a:p>
        </p:txBody>
      </p:sp>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Training CNN</a:t>
            </a:r>
            <a:endParaRPr lang="en-IN" sz="4000" b="0" strike="noStrike" spc="-1">
              <a:latin typeface="Arial"/>
            </a:endParaRPr>
          </a:p>
        </p:txBody>
      </p:sp>
      <p:pic>
        <p:nvPicPr>
          <p:cNvPr id="207" name="Picture 206"/>
          <p:cNvPicPr/>
          <p:nvPr/>
        </p:nvPicPr>
        <p:blipFill>
          <a:blip r:embed="rId2"/>
          <a:stretch/>
        </p:blipFill>
        <p:spPr>
          <a:xfrm>
            <a:off x="1296000" y="1872000"/>
            <a:ext cx="9071640" cy="431964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icture 207"/>
          <p:cNvPicPr/>
          <p:nvPr/>
        </p:nvPicPr>
        <p:blipFill>
          <a:blip r:embed="rId2"/>
          <a:stretch/>
        </p:blipFill>
        <p:spPr>
          <a:xfrm>
            <a:off x="1656000" y="144000"/>
            <a:ext cx="7199640" cy="6407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144000" y="447120"/>
            <a:ext cx="1195164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Detecting Faces with and without mssks</a:t>
            </a:r>
            <a:endParaRPr lang="en-IN" sz="4000" b="0" strike="noStrike" spc="-1">
              <a:latin typeface="Arial"/>
            </a:endParaRPr>
          </a:p>
        </p:txBody>
      </p:sp>
      <p:pic>
        <p:nvPicPr>
          <p:cNvPr id="210" name="Picture 209"/>
          <p:cNvPicPr/>
          <p:nvPr/>
        </p:nvPicPr>
        <p:blipFill>
          <a:blip r:embed="rId2"/>
          <a:stretch/>
        </p:blipFill>
        <p:spPr>
          <a:xfrm>
            <a:off x="62640" y="1893600"/>
            <a:ext cx="5913000" cy="4964040"/>
          </a:xfrm>
          <a:prstGeom prst="rect">
            <a:avLst/>
          </a:prstGeom>
          <a:ln>
            <a:noFill/>
          </a:ln>
        </p:spPr>
      </p:pic>
      <p:pic>
        <p:nvPicPr>
          <p:cNvPr id="211" name="Picture 210"/>
          <p:cNvPicPr/>
          <p:nvPr/>
        </p:nvPicPr>
        <p:blipFill>
          <a:blip r:embed="rId3"/>
          <a:stretch/>
        </p:blipFill>
        <p:spPr>
          <a:xfrm>
            <a:off x="5976000" y="1893600"/>
            <a:ext cx="6215760" cy="496404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Results</a:t>
            </a:r>
            <a:endParaRPr lang="en-IN" sz="4000" b="0" strike="noStrike" spc="-1">
              <a:latin typeface="Arial"/>
            </a:endParaRPr>
          </a:p>
        </p:txBody>
      </p:sp>
      <p:sp>
        <p:nvSpPr>
          <p:cNvPr id="213" name="CustomShape 2"/>
          <p:cNvSpPr/>
          <p:nvPr/>
        </p:nvSpPr>
        <p:spPr>
          <a:xfrm>
            <a:off x="753120" y="1776960"/>
            <a:ext cx="10550520" cy="283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We Created a facemask detector using Deep Learning. We trained it to distinguish between people wearing mask  and poeple not wearing  a mask.</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We have used cascade classifier with the Adam optimizer for the best result.</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pic>
        <p:nvPicPr>
          <p:cNvPr id="214" name="Picture 213"/>
          <p:cNvPicPr/>
          <p:nvPr/>
        </p:nvPicPr>
        <p:blipFill>
          <a:blip r:embed="rId2"/>
          <a:stretch/>
        </p:blipFill>
        <p:spPr>
          <a:xfrm>
            <a:off x="648000" y="3701160"/>
            <a:ext cx="4535640" cy="3066480"/>
          </a:xfrm>
          <a:prstGeom prst="rect">
            <a:avLst/>
          </a:prstGeom>
          <a:ln>
            <a:noFill/>
          </a:ln>
        </p:spPr>
      </p:pic>
      <p:pic>
        <p:nvPicPr>
          <p:cNvPr id="215" name="Picture 214"/>
          <p:cNvPicPr/>
          <p:nvPr/>
        </p:nvPicPr>
        <p:blipFill>
          <a:blip r:embed="rId3"/>
          <a:stretch/>
        </p:blipFill>
        <p:spPr>
          <a:xfrm>
            <a:off x="6120000" y="3744000"/>
            <a:ext cx="5111640" cy="302364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648000" y="32904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Advantages</a:t>
            </a:r>
            <a:endParaRPr lang="en-IN" sz="4000" b="0" strike="noStrike" spc="-1">
              <a:latin typeface="Arial"/>
            </a:endParaRPr>
          </a:p>
        </p:txBody>
      </p:sp>
      <p:sp>
        <p:nvSpPr>
          <p:cNvPr id="217" name="CustomShape 2"/>
          <p:cNvSpPr/>
          <p:nvPr/>
        </p:nvSpPr>
        <p:spPr>
          <a:xfrm>
            <a:off x="105120" y="1650960"/>
            <a:ext cx="10550520" cy="520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Public places like Bus stand, Air ports and Railway stations.</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Offices and Educational Institutions.</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BENIFITS</a:t>
            </a:r>
            <a:endParaRPr lang="en-IN" sz="1800" b="0" strike="noStrike" spc="-1">
              <a:latin typeface="Arial"/>
            </a:endParaRPr>
          </a:p>
          <a:p>
            <a:pPr marL="432000" lvl="1" indent="-21564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Cost Effective</a:t>
            </a:r>
            <a:endParaRPr lang="en-IN" sz="1800" b="0" strike="noStrike" spc="-1">
              <a:latin typeface="Arial"/>
            </a:endParaRPr>
          </a:p>
          <a:p>
            <a:pPr marL="432000" lvl="1" indent="-21564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Restrain COVID-19 Pandemic</a:t>
            </a:r>
            <a:endParaRPr lang="en-IN" sz="1800" b="0" strike="noStrike" spc="-1">
              <a:latin typeface="Arial"/>
            </a:endParaRPr>
          </a:p>
          <a:p>
            <a:pPr marL="432000" lvl="1" indent="-215640">
              <a:lnSpc>
                <a:spcPct val="100000"/>
              </a:lnSpc>
              <a:spcBef>
                <a:spcPts val="360"/>
              </a:spcBef>
              <a:spcAft>
                <a:spcPts val="601"/>
              </a:spcAft>
              <a:buClr>
                <a:srgbClr val="FFFFFF"/>
              </a:buClr>
              <a:buSzPct val="45000"/>
              <a:buFont typeface="Wingdings" charset="2"/>
              <a:buChar char=""/>
            </a:pPr>
            <a:r>
              <a:rPr lang="en-IN" sz="1800" b="0" strike="noStrike" spc="-1">
                <a:solidFill>
                  <a:srgbClr val="FFFFFF"/>
                </a:solidFill>
                <a:latin typeface="Century Gothic"/>
                <a:ea typeface="DejaVu Sans"/>
              </a:rPr>
              <a:t>Life saving</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648000" y="32904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Future Scope</a:t>
            </a:r>
            <a:endParaRPr lang="en-IN" sz="4000" b="0" strike="noStrike" spc="-1">
              <a:latin typeface="Arial"/>
            </a:endParaRPr>
          </a:p>
        </p:txBody>
      </p:sp>
      <p:sp>
        <p:nvSpPr>
          <p:cNvPr id="219" name="CustomShape 2"/>
          <p:cNvSpPr/>
          <p:nvPr/>
        </p:nvSpPr>
        <p:spPr>
          <a:xfrm>
            <a:off x="68400" y="1211400"/>
            <a:ext cx="10550520" cy="520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Can be implemented as mobile application.</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Can be developed as API</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3405240" y="1595160"/>
            <a:ext cx="5014800" cy="2769480"/>
          </a:xfrm>
          <a:prstGeom prst="rect">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8800" b="1" strike="noStrike" spc="-1">
                <a:solidFill>
                  <a:srgbClr val="FFFFFF"/>
                </a:solidFill>
                <a:latin typeface="Century Gothic"/>
                <a:ea typeface="DejaVu Sans"/>
              </a:rPr>
              <a:t>THANK YOU</a:t>
            </a:r>
            <a:endParaRPr lang="en-IN" sz="8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Abstract</a:t>
            </a:r>
            <a:endParaRPr lang="en-IN" sz="4000" b="0" strike="noStrike" spc="-1">
              <a:latin typeface="Arial"/>
            </a:endParaRPr>
          </a:p>
        </p:txBody>
      </p:sp>
      <p:sp>
        <p:nvSpPr>
          <p:cNvPr id="162" name="CustomShape 2"/>
          <p:cNvSpPr/>
          <p:nvPr/>
        </p:nvSpPr>
        <p:spPr>
          <a:xfrm>
            <a:off x="894960" y="2160000"/>
            <a:ext cx="10550520" cy="363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360"/>
              </a:spcBef>
              <a:spcAft>
                <a:spcPts val="601"/>
              </a:spcAft>
            </a:pP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sp>
        <p:nvSpPr>
          <p:cNvPr id="163" name="CustomShape 3"/>
          <p:cNvSpPr/>
          <p:nvPr/>
        </p:nvSpPr>
        <p:spPr>
          <a:xfrm>
            <a:off x="432000" y="2160000"/>
            <a:ext cx="10939680" cy="443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chemeClr val="bg1"/>
                </a:solidFill>
                <a:latin typeface="Arial"/>
              </a:rPr>
              <a:t>Corona virus sickness has become a big public health issue. Because of its contact-transparent</a:t>
            </a:r>
            <a:endParaRPr lang="en-IN" sz="1800" b="0" strike="noStrike" spc="-1">
              <a:solidFill>
                <a:schemeClr val="bg1"/>
              </a:solidFill>
              <a:latin typeface="Arial"/>
              <a:ea typeface="Noto Sans CJK SC"/>
            </a:endParaRPr>
          </a:p>
          <a:p>
            <a:pPr>
              <a:lnSpc>
                <a:spcPct val="100000"/>
              </a:lnSpc>
            </a:pPr>
            <a:r>
              <a:rPr lang="en-IN" sz="1800" b="0" strike="noStrike" spc="-1">
                <a:solidFill>
                  <a:schemeClr val="bg1"/>
                </a:solidFill>
                <a:latin typeface="Arial"/>
              </a:rPr>
              <a:t>characteristics, it is rapidly spreading. The use of a face mask is among the most efficient methods</a:t>
            </a:r>
            <a:endParaRPr lang="en-IN" sz="1800" b="0" strike="noStrike" spc="-1">
              <a:solidFill>
                <a:schemeClr val="bg1"/>
              </a:solidFill>
              <a:latin typeface="Arial"/>
              <a:ea typeface="Noto Sans CJK SC"/>
            </a:endParaRPr>
          </a:p>
          <a:p>
            <a:pPr>
              <a:lnSpc>
                <a:spcPct val="100000"/>
              </a:lnSpc>
            </a:pPr>
            <a:r>
              <a:rPr lang="en-IN" sz="1800" b="0" strike="noStrike" spc="-1">
                <a:solidFill>
                  <a:schemeClr val="bg1"/>
                </a:solidFill>
                <a:latin typeface="Arial"/>
              </a:rPr>
              <a:t>for preventing the transmission of the Covid-19 virus.</a:t>
            </a:r>
            <a:endParaRPr lang="en-IN" sz="1800" b="0" strike="noStrike" spc="-1">
              <a:solidFill>
                <a:schemeClr val="bg1"/>
              </a:solidFill>
              <a:latin typeface="Arial"/>
              <a:ea typeface="Noto Sans CJK SC"/>
            </a:endParaRPr>
          </a:p>
          <a:p>
            <a:pPr>
              <a:lnSpc>
                <a:spcPct val="100000"/>
              </a:lnSpc>
            </a:pPr>
            <a:endParaRPr lang="en-IN" sz="1800" b="0" strike="noStrike" spc="-1">
              <a:solidFill>
                <a:schemeClr val="bg1"/>
              </a:solidFill>
              <a:latin typeface="Arial"/>
              <a:ea typeface="Noto Sans CJK SC"/>
            </a:endParaRPr>
          </a:p>
          <a:p>
            <a:pPr>
              <a:lnSpc>
                <a:spcPct val="100000"/>
              </a:lnSpc>
            </a:pPr>
            <a:r>
              <a:rPr lang="en-IN" sz="1800" b="0" strike="noStrike" spc="-1">
                <a:solidFill>
                  <a:schemeClr val="bg1"/>
                </a:solidFill>
                <a:latin typeface="Arial"/>
              </a:rPr>
              <a:t>Wearing the face mask alone can cut the chance of catching the virus by over 70%. Consequently, World HealthOrganization (WHO) advised wearing masks in crowded places as precautionary measures. </a:t>
            </a:r>
            <a:endParaRPr lang="en-IN" sz="1800" b="0" strike="noStrike" spc="-1">
              <a:solidFill>
                <a:schemeClr val="bg1"/>
              </a:solidFill>
              <a:latin typeface="Arial"/>
              <a:ea typeface="Noto Sans CJK SC"/>
            </a:endParaRPr>
          </a:p>
          <a:p>
            <a:pPr>
              <a:lnSpc>
                <a:spcPct val="100000"/>
              </a:lnSpc>
            </a:pPr>
            <a:endParaRPr lang="en-IN" sz="1800" b="0" strike="noStrike" spc="-1">
              <a:solidFill>
                <a:schemeClr val="bg1"/>
              </a:solidFill>
              <a:latin typeface="Arial"/>
              <a:ea typeface="Noto Sans CJK SC"/>
            </a:endParaRPr>
          </a:p>
          <a:p>
            <a:pPr>
              <a:lnSpc>
                <a:spcPct val="100000"/>
              </a:lnSpc>
            </a:pPr>
            <a:r>
              <a:rPr lang="en-IN" sz="1800" b="0" strike="noStrike" spc="-1">
                <a:solidFill>
                  <a:schemeClr val="bg1"/>
                </a:solidFill>
                <a:latin typeface="Arial"/>
              </a:rPr>
              <a:t>Because of the incorrect use of facialmasks, illnesses have spread rapidly in some locations. To solve this challenge, we needed a reliable mask monitoring system.</a:t>
            </a:r>
            <a:endParaRPr lang="en-IN" sz="1800" b="0" strike="noStrike" spc="-1">
              <a:solidFill>
                <a:schemeClr val="bg1"/>
              </a:solidFill>
              <a:latin typeface="Arial"/>
              <a:ea typeface="Noto Sans CJK SC"/>
            </a:endParaRPr>
          </a:p>
          <a:p>
            <a:pPr>
              <a:lnSpc>
                <a:spcPct val="100000"/>
              </a:lnSpc>
            </a:pPr>
            <a:endParaRPr lang="en-IN" sz="1800" b="0" strike="noStrike" spc="-1">
              <a:solidFill>
                <a:schemeClr val="bg1"/>
              </a:solidFill>
              <a:latin typeface="Arial"/>
              <a:ea typeface="Noto Sans CJK SC"/>
            </a:endParaRPr>
          </a:p>
          <a:p>
            <a:pPr>
              <a:lnSpc>
                <a:spcPct val="100000"/>
              </a:lnSpc>
            </a:pPr>
            <a:r>
              <a:rPr lang="en-IN" sz="1800" b="0" strike="noStrike" spc="-1">
                <a:solidFill>
                  <a:schemeClr val="bg1"/>
                </a:solidFill>
                <a:latin typeface="Arial"/>
              </a:rPr>
              <a:t>Numerous government entities are attempting to make wearing a facemask mandatory; this process can be facilitated by using face mask detection software based on AI and image processing techniques.</a:t>
            </a:r>
            <a:endParaRPr lang="en-IN" sz="1800" b="0" strike="noStrike" spc="-1">
              <a:solidFill>
                <a:schemeClr val="bg1"/>
              </a:solidFill>
              <a:latin typeface="Arial"/>
              <a:ea typeface="Noto Sans CJK SC"/>
            </a:endParaRPr>
          </a:p>
          <a:p>
            <a:pPr>
              <a:lnSpc>
                <a:spcPct val="100000"/>
              </a:lnSpc>
            </a:pPr>
            <a:endParaRPr lang="en-IN" sz="1800" b="0" strike="noStrike" spc="-1">
              <a:solidFill>
                <a:schemeClr val="bg1"/>
              </a:solidFill>
              <a:latin typeface="Arial"/>
              <a:ea typeface="Noto Sans CJK SC"/>
            </a:endParaRPr>
          </a:p>
          <a:p>
            <a:pPr>
              <a:lnSpc>
                <a:spcPct val="100000"/>
              </a:lnSpc>
            </a:pPr>
            <a:r>
              <a:rPr lang="en-IN" sz="1800" b="0" strike="noStrike" spc="-1">
                <a:solidFill>
                  <a:schemeClr val="bg1"/>
                </a:solidFill>
                <a:latin typeface="Arial"/>
              </a:rPr>
              <a:t>It will be simple to distinguish between persons having masks and those who are</a:t>
            </a:r>
            <a:endParaRPr lang="en-IN" sz="1800" b="0" strike="noStrike" spc="-1">
              <a:solidFill>
                <a:schemeClr val="bg1"/>
              </a:solidFill>
              <a:latin typeface="Arial"/>
              <a:ea typeface="Noto Sans CJK SC"/>
            </a:endParaRPr>
          </a:p>
          <a:p>
            <a:pPr>
              <a:lnSpc>
                <a:spcPct val="100000"/>
              </a:lnSpc>
            </a:pPr>
            <a:r>
              <a:rPr lang="en-IN" sz="1800" b="0" strike="noStrike" spc="-1">
                <a:solidFill>
                  <a:schemeClr val="bg1"/>
                </a:solidFill>
                <a:latin typeface="Arial"/>
              </a:rPr>
              <a:t>not having masks using all of these ways. The effectiveness of mask detectors must be improved</a:t>
            </a:r>
            <a:endParaRPr lang="en-IN" sz="1800" b="0" strike="noStrike" spc="-1">
              <a:solidFill>
                <a:schemeClr val="bg1"/>
              </a:solidFill>
              <a:latin typeface="Arial"/>
              <a:ea typeface="Noto Sans CJK SC"/>
            </a:endParaRPr>
          </a:p>
          <a:p>
            <a:pPr>
              <a:lnSpc>
                <a:spcPct val="100000"/>
              </a:lnSpc>
            </a:pPr>
            <a:r>
              <a:rPr lang="en-IN" sz="1800" b="0" strike="noStrike" spc="-1">
                <a:solidFill>
                  <a:schemeClr val="bg1"/>
                </a:solidFill>
                <a:latin typeface="Arial"/>
              </a:rPr>
              <a:t>immediately. </a:t>
            </a:r>
            <a:endParaRPr lang="en-IN" sz="1800" b="0" strike="noStrike" spc="-1">
              <a:solidFill>
                <a:schemeClr val="bg1"/>
              </a:solidFill>
              <a:latin typeface="Arial"/>
              <a:ea typeface="Noto Sans CJK SC"/>
            </a:endParaRPr>
          </a:p>
        </p:txBody>
      </p:sp>
    </p:spTree>
  </p:cSld>
  <p:clrMapOvr>
    <a:masterClrMapping/>
  </p:clrMapOvr>
  <p:transition spd="med">
    <p:pull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Objective</a:t>
            </a:r>
            <a:endParaRPr lang="en-IN" sz="4000" b="0" strike="noStrike" spc="-1">
              <a:latin typeface="Arial"/>
            </a:endParaRPr>
          </a:p>
        </p:txBody>
      </p:sp>
      <p:sp>
        <p:nvSpPr>
          <p:cNvPr id="165" name="CustomShape 2"/>
          <p:cNvSpPr/>
          <p:nvPr/>
        </p:nvSpPr>
        <p:spPr>
          <a:xfrm>
            <a:off x="818640" y="2222280"/>
            <a:ext cx="10550520" cy="363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To enforce the mandate for wearing masks in public places following the COVID – 19 pandemic</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To effectively provide  a working model for accurate mask detection</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To utilize image processing approaches to identify the presence of mask on face</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To develop an efficient computer vision based System focused on the real time automated monitoring of people to detect 	face mask in public faces.</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Introduction</a:t>
            </a:r>
            <a:endParaRPr lang="en-IN" sz="4000" b="0" strike="noStrike" spc="-1">
              <a:latin typeface="Arial"/>
            </a:endParaRPr>
          </a:p>
        </p:txBody>
      </p:sp>
      <p:sp>
        <p:nvSpPr>
          <p:cNvPr id="167" name="CustomShape 2"/>
          <p:cNvSpPr/>
          <p:nvPr/>
        </p:nvSpPr>
        <p:spPr>
          <a:xfrm>
            <a:off x="72000" y="2423880"/>
            <a:ext cx="10550520" cy="268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360"/>
              </a:spcBef>
              <a:spcAft>
                <a:spcPts val="601"/>
              </a:spcAft>
            </a:pP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In this project , we propose  a Face mask detection project which consists of 2 phases, namely training and deployment.</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The first stage detects 	human faces , while the second phase uses the deep learning to firstly, identify the ROI(Region Of Interest) being the person’s face and secondly classifies the faces detected in the first stage as either “Mask” or  “NO Mask”.</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It will draws the boundary of the colours either green or red depending on the output.</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 </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The project can give accurate results if we set up with a CCTV camera to track people without masks to ensure the safety and wellbeing of others, thus help controlling the spread of the virus.  </a:t>
            </a:r>
            <a:endParaRPr lang="en-IN" sz="1800" b="0" strike="noStrike" spc="-1">
              <a:latin typeface="Arial"/>
            </a:endParaRPr>
          </a:p>
        </p:txBody>
      </p:sp>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Deep Learning</a:t>
            </a:r>
            <a:endParaRPr lang="en-IN" sz="4000" b="0" strike="noStrike" spc="-1">
              <a:latin typeface="Arial"/>
            </a:endParaRPr>
          </a:p>
        </p:txBody>
      </p:sp>
      <p:sp>
        <p:nvSpPr>
          <p:cNvPr id="169" name="CustomShape 2"/>
          <p:cNvSpPr/>
          <p:nvPr/>
        </p:nvSpPr>
        <p:spPr>
          <a:xfrm>
            <a:off x="818640" y="2448000"/>
            <a:ext cx="10550520" cy="363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Deep Learning is an AI function that mimics the working of the human brain in processing data for use in detecting objects, recognizing speech, translating languages, and making decisions.</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Deep Learning AI is able to learn without human supervision, drawing data that is both unstructured and unlabelled. </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Neural Networks are layers of nodes, much like the human brain is made up of neurons. Nodes within individual layers are connected to adjacent layers. The network is said to be deeper based on number of layers it has.</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In artificial neural network, signals travel between nodes and corresponding weights.</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sp>
      <p:sp>
        <p:nvSpPr>
          <p:cNvPr id="171" name="CustomShape 2"/>
          <p:cNvSpPr/>
          <p:nvPr/>
        </p:nvSpPr>
        <p:spPr>
          <a:xfrm>
            <a:off x="818640" y="2846160"/>
            <a:ext cx="10550520" cy="363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 </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pic>
        <p:nvPicPr>
          <p:cNvPr id="172" name="Picture 171"/>
          <p:cNvPicPr/>
          <p:nvPr/>
        </p:nvPicPr>
        <p:blipFill>
          <a:blip r:embed="rId2"/>
          <a:stretch/>
        </p:blipFill>
        <p:spPr>
          <a:xfrm>
            <a:off x="1872000" y="936360"/>
            <a:ext cx="7846560" cy="460656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sp>
      <p:sp>
        <p:nvSpPr>
          <p:cNvPr id="174" name="CustomShape 2"/>
          <p:cNvSpPr/>
          <p:nvPr/>
        </p:nvSpPr>
        <p:spPr>
          <a:xfrm>
            <a:off x="392040" y="2414160"/>
            <a:ext cx="10550520" cy="363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A heavier weighted node will excert more effect on the next layer of nodes. The final layer compiles the weighted inputs to produce  an output.</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Deep Learning systems requires powerful hardware because they have a large amount of data being processed and involves several complex mathematical calculations.</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 Automatic learning feature of deep learning at multiple levels of abstraction allow system to learn complex functions mapping the input to the output directly from data.</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In this, Face mask detection is built using Deep Learning technique called as Convolutional Neural Network(CNN).</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810000" y="447120"/>
            <a:ext cx="10568160" cy="96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4000" b="1" strike="noStrike" spc="-1">
                <a:solidFill>
                  <a:srgbClr val="FEFEFE"/>
                </a:solidFill>
                <a:latin typeface="Century Gothic"/>
                <a:ea typeface="DejaVu Sans"/>
              </a:rPr>
              <a:t>What is CNN...?</a:t>
            </a:r>
            <a:endParaRPr lang="en-IN" sz="4000" b="0" strike="noStrike" spc="-1">
              <a:latin typeface="Arial"/>
            </a:endParaRPr>
          </a:p>
        </p:txBody>
      </p:sp>
      <p:sp>
        <p:nvSpPr>
          <p:cNvPr id="176" name="CustomShape 2"/>
          <p:cNvSpPr/>
          <p:nvPr/>
        </p:nvSpPr>
        <p:spPr>
          <a:xfrm>
            <a:off x="216000" y="1622520"/>
            <a:ext cx="10550520" cy="363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Convolutional neural networks used primarily in image classification applications.</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It can detect features and patterns within an image, enabling tasks, like object detection or recognition.</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CNN is also known also known as “ConvNet”, specializes in prosessing the data that has grid like topology, such as image.</a:t>
            </a:r>
            <a:endParaRPr lang="en-IN" sz="1800" b="0" strike="noStrike" spc="-1">
              <a:latin typeface="Arial"/>
            </a:endParaRPr>
          </a:p>
          <a:p>
            <a:pPr marL="343080" indent="-339120">
              <a:lnSpc>
                <a:spcPct val="100000"/>
              </a:lnSpc>
              <a:spcBef>
                <a:spcPts val="360"/>
              </a:spcBef>
              <a:spcAft>
                <a:spcPts val="601"/>
              </a:spcAft>
              <a:buClr>
                <a:srgbClr val="00C6BB"/>
              </a:buClr>
              <a:buFont typeface="Wingdings" charset="2"/>
              <a:buChar char=""/>
            </a:pPr>
            <a:r>
              <a:rPr lang="en-IN" sz="1800" b="0" strike="noStrike" spc="-1">
                <a:solidFill>
                  <a:srgbClr val="FFFFFF"/>
                </a:solidFill>
                <a:latin typeface="Century Gothic"/>
                <a:ea typeface="DejaVu Sans"/>
              </a:rPr>
              <a:t>A computer understands an image using numbers at each pixel</a:t>
            </a:r>
            <a:endParaRPr lang="en-IN" sz="1800" b="0" strike="noStrike" spc="-1">
              <a:latin typeface="Arial"/>
            </a:endParaRPr>
          </a:p>
          <a:p>
            <a:pPr>
              <a:lnSpc>
                <a:spcPct val="100000"/>
              </a:lnSpc>
              <a:spcBef>
                <a:spcPts val="360"/>
              </a:spcBef>
              <a:spcAft>
                <a:spcPts val="601"/>
              </a:spcAft>
            </a:pPr>
            <a:endParaRPr lang="en-IN" sz="1800" b="0" strike="noStrike" spc="-1">
              <a:latin typeface="Arial"/>
            </a:endParaRPr>
          </a:p>
        </p:txBody>
      </p:sp>
      <p:pic>
        <p:nvPicPr>
          <p:cNvPr id="177" name="Picture 176"/>
          <p:cNvPicPr/>
          <p:nvPr/>
        </p:nvPicPr>
        <p:blipFill>
          <a:blip r:embed="rId2"/>
          <a:stretch/>
        </p:blipFill>
        <p:spPr>
          <a:xfrm>
            <a:off x="572040" y="4392000"/>
            <a:ext cx="4322880" cy="2302920"/>
          </a:xfrm>
          <a:prstGeom prst="rect">
            <a:avLst/>
          </a:prstGeom>
          <a:ln>
            <a:noFill/>
          </a:ln>
        </p:spPr>
      </p:pic>
      <p:pic>
        <p:nvPicPr>
          <p:cNvPr id="178" name="Picture 177"/>
          <p:cNvPicPr/>
          <p:nvPr/>
        </p:nvPicPr>
        <p:blipFill>
          <a:blip r:embed="rId3"/>
          <a:srcRect l="703" t="18255" r="4253"/>
          <a:stretch/>
        </p:blipFill>
        <p:spPr>
          <a:xfrm>
            <a:off x="5400000" y="4392000"/>
            <a:ext cx="6406560" cy="2242080"/>
          </a:xfrm>
          <a:prstGeom prst="rect">
            <a:avLst/>
          </a:prstGeom>
          <a:ln>
            <a:noFill/>
          </a:ln>
        </p:spPr>
      </p:pic>
    </p:spTree>
  </p:cSld>
  <p:clrMapOvr>
    <a:masterClrMapping/>
  </p:clrMapOvr>
  <p:transition spd="slow">
    <p:cover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Template>
  <TotalTime>546</TotalTime>
  <Application>Microsoft Office PowerPoint</Application>
  <PresentationFormat>Widescreen</PresentationFormat>
  <Slides>26</Slides>
  <Notes>0</Notes>
  <HiddenSlides>0</HiddenSlides>
  <ScaleCrop>false</ScaleCrop>
  <HeadingPairs>
    <vt:vector size="4" baseType="variant">
      <vt:variant>
        <vt:lpstr>Theme</vt:lpstr>
      </vt:variant>
      <vt:variant>
        <vt:i4>4</vt:i4>
      </vt:variant>
      <vt:variant>
        <vt:lpstr>Slide Titles</vt:lpstr>
      </vt:variant>
      <vt:variant>
        <vt:i4>26</vt:i4>
      </vt:variant>
    </vt:vector>
  </HeadingPairs>
  <TitlesOfParts>
    <vt:vector size="30"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PEFORMANCE ANALYSIS OF  PARALLEL PREFIX ADDER FOR DATAPATH  VLSI DESIGN</dc:title>
  <dc:subject/>
  <dc:creator>sairambandi790@outlook.com</dc:creator>
  <dc:description/>
  <cp:lastModifiedBy>Unknown User</cp:lastModifiedBy>
  <cp:revision>83</cp:revision>
  <dcterms:created xsi:type="dcterms:W3CDTF">2022-09-14T14:38:59Z</dcterms:created>
  <dcterms:modified xsi:type="dcterms:W3CDTF">2023-02-09T15:59:14Z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